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 Light" panose="020B0604020202020204" charset="0"/>
      <p:regular r:id="rId13"/>
    </p:embeddedFont>
    <p:embeddedFont>
      <p:font typeface="Montserrat Medium" panose="000006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4332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326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Optimizing National GDP: A Linear Programming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This presentation outlines a linear programming model designed to optimize production across key economic sectors to maximize national GDP, considering resource constraints and inter-sectoral dependencies.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4540"/>
            <a:ext cx="10240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Differences: LP vs. MILP Models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46948"/>
            <a:ext cx="13042821" cy="3917156"/>
          </a:xfrm>
          <a:prstGeom prst="roundRect">
            <a:avLst>
              <a:gd name="adj" fmla="val 521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25456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398276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Aspect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598" y="2398276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LP Model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848606" y="2398276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MILP Model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290488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304859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Variable Type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3637598" y="3048595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Continuous only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848606" y="3048595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Continuous + Binary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55520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343" y="369891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Demand Level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3637598" y="3698915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Original (50, 75, 50, 40)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848606" y="3698915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Increased 60% (80, 120, 80, 64)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20552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434923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Sector Activity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598" y="4349234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All sectors always produce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848606" y="4349234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Sectors can be shut down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485584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343" y="499955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Analysis Type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3637598" y="4999553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Single optimal solution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848606" y="499955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Multiple scenarios + sensitivity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50616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343" y="564987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Focus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3637598" y="5649873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Resource allocation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848606" y="564987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Strategic sector selection + sensitivity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93790" y="64192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This comparison highlights the advanced capabilities of the MILP model for more strategic economic planning and scenario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7332" y="622459"/>
            <a:ext cx="7562136" cy="1271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Model Overview: Maximizing Economic Output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77332" y="2198608"/>
            <a:ext cx="3679388" cy="2325529"/>
          </a:xfrm>
          <a:prstGeom prst="roundRect">
            <a:avLst>
              <a:gd name="adj" fmla="val 787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311" y="2409587"/>
            <a:ext cx="610076" cy="61007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56070" y="2577346"/>
            <a:ext cx="274558" cy="27455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88311" y="3223022"/>
            <a:ext cx="254234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Objective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6488311" y="3662601"/>
            <a:ext cx="3257431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Maximize National GDP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10160079" y="2198608"/>
            <a:ext cx="3679388" cy="2325529"/>
          </a:xfrm>
          <a:prstGeom prst="roundRect">
            <a:avLst>
              <a:gd name="adj" fmla="val 787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1058" y="2409587"/>
            <a:ext cx="610076" cy="610076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38817" y="2577346"/>
            <a:ext cx="274558" cy="27455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71058" y="3223022"/>
            <a:ext cx="254234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Sectors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10371058" y="3662601"/>
            <a:ext cx="3257431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Agriculture, Manufacturing, Services, Infrastructure</a:t>
            </a: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6277332" y="4727496"/>
            <a:ext cx="7562136" cy="2000250"/>
          </a:xfrm>
          <a:prstGeom prst="roundRect">
            <a:avLst>
              <a:gd name="adj" fmla="val 9151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8311" y="4938474"/>
            <a:ext cx="610076" cy="610076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56070" y="5106233"/>
            <a:ext cx="274558" cy="27455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488311" y="5751909"/>
            <a:ext cx="254234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Methodology</a:t>
            </a:r>
            <a:endParaRPr lang="en-US" sz="2000" dirty="0"/>
          </a:p>
        </p:txBody>
      </p:sp>
      <p:sp>
        <p:nvSpPr>
          <p:cNvPr id="18" name="Text 9"/>
          <p:cNvSpPr/>
          <p:nvPr/>
        </p:nvSpPr>
        <p:spPr>
          <a:xfrm>
            <a:off x="6488311" y="6191488"/>
            <a:ext cx="7140178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Linear Programming Model</a:t>
            </a: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6277332" y="6956465"/>
            <a:ext cx="7562136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The model identifies optimal production levels for each sector to achieve the highest possible GDP under various real-world limitations.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7721"/>
            <a:ext cx="103365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Input Data: The Economic Blueprint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93476"/>
            <a:ext cx="445139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Input-Output Matrix (4x4)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74558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Defines technical coefficients: how much input from sector 'i' is needed to produce one unit of output in sector 'j'.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754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Example: Agriculture needs 0.20 from itself, 0.05 from Manufacturing, 0.02 from Services, and 0.01 from Infrastructure.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90981"/>
            <a:ext cx="365819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Final Demand Vector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93790" y="56430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Agriculture: 50 units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852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Manufacturing: 75 units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5274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Services: 50 units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9696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Infrastructure: 40 units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2093476"/>
            <a:ext cx="62447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Value-Added Coefficients (GDP per unit)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7599521" y="31708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Agriculture: 0.6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6130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Manufacturing: 0.8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0552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Services: 0.75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44974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Infrastructure: 0.9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08718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Export Constraints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599521" y="57392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Percentage limits: A: 30%, M: 40%, S: 15%, I: 10%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61814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Absolute limits: A: 60, M: 80, S: 30, I: 25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84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3557"/>
            <a:ext cx="933235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Resource Constraints: Operating Within Limits</a:t>
            </a:r>
            <a:endParaRPr lang="en-US" sz="3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3477816"/>
            <a:ext cx="476250" cy="476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15242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Labor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793790" y="4495681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Total: 1000 units</a:t>
            </a:r>
            <a:endParaRPr lang="en-US" sz="1250" dirty="0"/>
          </a:p>
        </p:txBody>
      </p:sp>
      <p:sp>
        <p:nvSpPr>
          <p:cNvPr id="7" name="Text 3"/>
          <p:cNvSpPr/>
          <p:nvPr/>
        </p:nvSpPr>
        <p:spPr>
          <a:xfrm>
            <a:off x="793790" y="4845010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Requirement per unit: A: 2, M: 3, S: 1, I: 3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4379" y="3477816"/>
            <a:ext cx="476250" cy="4762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14379" y="415242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Capital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7414379" y="4495681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Total: 1200 units</a:t>
            </a:r>
            <a:endParaRPr lang="en-US" sz="1250" dirty="0"/>
          </a:p>
        </p:txBody>
      </p:sp>
      <p:sp>
        <p:nvSpPr>
          <p:cNvPr id="11" name="Text 6"/>
          <p:cNvSpPr/>
          <p:nvPr/>
        </p:nvSpPr>
        <p:spPr>
          <a:xfrm>
            <a:off x="7414379" y="4845010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Requirement per unit: A: 1.1, M: 2.0, S: 0.8, I: 2.5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90" y="5416629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609123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Emissions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793790" y="6434495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Total: 400 units</a:t>
            </a:r>
            <a:endParaRPr lang="en-US" sz="1250" dirty="0"/>
          </a:p>
        </p:txBody>
      </p:sp>
      <p:sp>
        <p:nvSpPr>
          <p:cNvPr id="15" name="Text 9"/>
          <p:cNvSpPr/>
          <p:nvPr/>
        </p:nvSpPr>
        <p:spPr>
          <a:xfrm>
            <a:off x="793790" y="6783824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Requirement per unit: A: 0.5, M: 0.9, S: 0.3, I: 1.1</a:t>
            </a:r>
            <a:endParaRPr lang="en-US" sz="12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14379" y="5416629"/>
            <a:ext cx="476250" cy="47625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414379" y="6091238"/>
            <a:ext cx="220003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Infrastructure Budget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7414379" y="6434495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Total: 120 units</a:t>
            </a:r>
            <a:endParaRPr lang="en-US" sz="1250" dirty="0"/>
          </a:p>
        </p:txBody>
      </p:sp>
      <p:sp>
        <p:nvSpPr>
          <p:cNvPr id="19" name="Text 12"/>
          <p:cNvSpPr/>
          <p:nvPr/>
        </p:nvSpPr>
        <p:spPr>
          <a:xfrm>
            <a:off x="7414379" y="6783824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Indirectly limits P_I</a:t>
            </a:r>
            <a:endParaRPr lang="en-US" sz="1250" dirty="0"/>
          </a:p>
        </p:txBody>
      </p:sp>
      <p:sp>
        <p:nvSpPr>
          <p:cNvPr id="20" name="Text 13"/>
          <p:cNvSpPr/>
          <p:nvPr/>
        </p:nvSpPr>
        <p:spPr>
          <a:xfrm>
            <a:off x="793790" y="7216497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5211"/>
            <a:ext cx="11019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Pre-Optimization: Checking Feasibility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0965"/>
            <a:ext cx="638865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Leontief Inverse Calculation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75475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We compute the (I - A)⁻¹ matrix to determine the total production required to meet final demand, accounting for intermediate consumption.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753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Minimum Production: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X_min = (I - A)⁻¹ × 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14511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This essential step checks if the minimum required production to satisfy final and intermediate demands is feasible given resource constraints.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959096" y="2938224"/>
            <a:ext cx="48850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The analysis reports the status (OK/INFEASIBLE) for each constraint, alerting us to potential bottlenecks before full optimization.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770692"/>
            <a:ext cx="12314515" cy="652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Optimization Model: Formulation and Solution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68906" y="1944648"/>
            <a:ext cx="3130748" cy="391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Decision Variables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68906" y="2544723"/>
            <a:ext cx="6291739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production[sector]</a:t>
            </a: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≥ 0 for each sector (Agriculture, Manufacturing, Services, Infrastructure)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68906" y="3421142"/>
            <a:ext cx="3130748" cy="391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Objective Function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768906" y="4021217"/>
            <a:ext cx="6291739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Maximize:</a:t>
            </a: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0.6×P_A + 0.8×P_M + 0.75×P_S + 0.9×P_I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8906" y="4563785"/>
            <a:ext cx="3130748" cy="391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Constraints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768906" y="5163860"/>
            <a:ext cx="6291739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Balance Constraints:</a:t>
            </a: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P_i ≥ D_i + Σ(a_ij × P_j) (4 equations)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68906" y="5570696"/>
            <a:ext cx="6291739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Resource Constraints:</a:t>
            </a: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Labor, Capital, Emission (3 inequalities)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68906" y="6311384"/>
            <a:ext cx="6291739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Export Constraints:</a:t>
            </a: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(4 inequalities based on percentage and absolute limits)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68906" y="7052072"/>
            <a:ext cx="6291739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Infrastructure Budget:</a:t>
            </a: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P_I ≤ 120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7376" y="1944648"/>
            <a:ext cx="3130748" cy="391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Solution Process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7577376" y="2544723"/>
            <a:ext cx="6291739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The model uses standard LP solvers (GLPK, HiGHS, CBC) and checks for optimal termination conditions, with real-time solver output displayed for transparency.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5503"/>
            <a:ext cx="10760750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Interpreting the Results: Maximizing GDP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3059549"/>
            <a:ext cx="4211479" cy="2171462"/>
          </a:xfrm>
          <a:prstGeom prst="roundRect">
            <a:avLst>
              <a:gd name="adj" fmla="val 22563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05483" y="3271242"/>
            <a:ext cx="276867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Maximum GDP Value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05483" y="3712488"/>
            <a:ext cx="378809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The model reveals the optimal GDP achievable through efficient resource allocation across all sectors.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209342" y="3059549"/>
            <a:ext cx="4211598" cy="2171462"/>
          </a:xfrm>
          <a:prstGeom prst="roundRect">
            <a:avLst>
              <a:gd name="adj" fmla="val 22563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1035" y="3271242"/>
            <a:ext cx="370486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Sector Contribution Ranking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421035" y="3712488"/>
            <a:ext cx="378821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Sectors are ranked by their GDP contribution (production × value_added), guiding policy toward high-impact areas.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625013" y="3059549"/>
            <a:ext cx="4211598" cy="2171462"/>
          </a:xfrm>
          <a:prstGeom prst="roundRect">
            <a:avLst>
              <a:gd name="adj" fmla="val 22563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36706" y="3271242"/>
            <a:ext cx="369034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Binding Constraints Analysis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836706" y="3712488"/>
            <a:ext cx="378821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Identification of fully utilized resources (e.g., labor, capital) indicates bottlenecks and suggests targeted interventions.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93790" y="5460563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Policy implications are derived from this analysis, tailored to specific sectors and resource limitations. For instance, a binding labor constraint might suggest training programs or mechanization.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61667"/>
            <a:ext cx="85959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Visualizing Economic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240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Optimal Output per Sector: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Illustrates the recommended production levels for each economic sector to maximize GDP.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4212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GDP Contribution per Sector: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Shows each sector's proportion of the total GDP. </a:t>
            </a: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Resource Utilization: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Displays the percentage usage of labor, capital, emissions, and infrastructure budget, highlighting which are approaching full capacity.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3069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Advanced Analysis: MILP and Sensitivity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80190" y="1973461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The model is enhanced with Mixed-Integer Linear Programming (MILP) to incorporate binary decision variables for sector activation and to conduct sensitivity analysis on critical constraints.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280190" y="2660213"/>
            <a:ext cx="7556421" cy="960477"/>
          </a:xfrm>
          <a:prstGeom prst="roundRect">
            <a:avLst>
              <a:gd name="adj" fmla="val 11424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330" y="2660213"/>
            <a:ext cx="91440" cy="9604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30340" y="2841784"/>
            <a:ext cx="388870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Increased Demand Scenario (Skema 2)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530340" y="3185041"/>
            <a:ext cx="71247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Demand increased by 60%, reflecting growth projections.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6280190" y="3779401"/>
            <a:ext cx="7556421" cy="1214557"/>
          </a:xfrm>
          <a:prstGeom prst="roundRect">
            <a:avLst>
              <a:gd name="adj" fmla="val 9034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330" y="3779401"/>
            <a:ext cx="91440" cy="121455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530340" y="3960971"/>
            <a:ext cx="242280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Binary Sector Activation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6530340" y="4304228"/>
            <a:ext cx="712470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The model can now decide whether to activate a sector based on its profitability under new conditions.</a:t>
            </a:r>
            <a:endParaRPr lang="en-US" sz="1250" dirty="0"/>
          </a:p>
        </p:txBody>
      </p:sp>
      <p:sp>
        <p:nvSpPr>
          <p:cNvPr id="13" name="Shape 8"/>
          <p:cNvSpPr/>
          <p:nvPr/>
        </p:nvSpPr>
        <p:spPr>
          <a:xfrm>
            <a:off x="6280190" y="5152668"/>
            <a:ext cx="7556421" cy="1214557"/>
          </a:xfrm>
          <a:prstGeom prst="roundRect">
            <a:avLst>
              <a:gd name="adj" fmla="val 9034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330" y="5152668"/>
            <a:ext cx="91440" cy="121455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530340" y="5334238"/>
            <a:ext cx="258925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Tight Emission Constraint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6530340" y="5677495"/>
            <a:ext cx="712470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Reducing the emission limit from 400 to 300 units reveals the impact of stricter environmental policies.</a:t>
            </a:r>
            <a:endParaRPr lang="en-US" sz="1250" dirty="0"/>
          </a:p>
        </p:txBody>
      </p:sp>
      <p:sp>
        <p:nvSpPr>
          <p:cNvPr id="17" name="Shape 11"/>
          <p:cNvSpPr/>
          <p:nvPr/>
        </p:nvSpPr>
        <p:spPr>
          <a:xfrm>
            <a:off x="6280190" y="6525935"/>
            <a:ext cx="7556421" cy="960477"/>
          </a:xfrm>
          <a:prstGeom prst="roundRect">
            <a:avLst>
              <a:gd name="adj" fmla="val 11424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330" y="6525935"/>
            <a:ext cx="91440" cy="960477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530340" y="6707505"/>
            <a:ext cx="263282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Reduced Labor Constraint</a:t>
            </a:r>
            <a:endParaRPr lang="en-US" sz="1550" dirty="0"/>
          </a:p>
        </p:txBody>
      </p:sp>
      <p:sp>
        <p:nvSpPr>
          <p:cNvPr id="20" name="Text 13"/>
          <p:cNvSpPr/>
          <p:nvPr/>
        </p:nvSpPr>
        <p:spPr>
          <a:xfrm>
            <a:off x="6530340" y="7050762"/>
            <a:ext cx="71247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Analyzing the impact of reduced labor availability (1000 to 500 units) on GDP and sector activity.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910</Words>
  <Application>Microsoft Office PowerPoint</Application>
  <PresentationFormat>Custom</PresentationFormat>
  <Paragraphs>109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Inter Light</vt:lpstr>
      <vt:lpstr>Montserrat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FORTINO</cp:lastModifiedBy>
  <cp:revision>2</cp:revision>
  <dcterms:created xsi:type="dcterms:W3CDTF">2025-11-13T01:19:24Z</dcterms:created>
  <dcterms:modified xsi:type="dcterms:W3CDTF">2025-11-13T01:24:47Z</dcterms:modified>
</cp:coreProperties>
</file>